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61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049876-DBE3-49D3-85AB-CC4BE6432C7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284514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01E3B1-823D-485D-B023-BFF1E621E46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8315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BB1E3A-B9B8-4ADD-AED3-46F3A0BFBA8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646678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8E7A723-05BC-453D-A414-8265AFAE9F5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91851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C5303E-2B0E-4D9F-8499-14F9226BD1B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11316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13FC0F-EC38-4321-9132-2D33EDD1839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3462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A161FD-FFDB-42AE-8916-1D338A6A7D8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629936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1DD497-BE37-4433-97D1-DFCEF6FE505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593005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85ACE1-8B8C-4485-9CD3-83C607E4F38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953775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080C9A-7F88-44D5-AA18-DE9B8AED781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499145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806260-2F8A-4A93-A27F-A45800AA09F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661505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8B8246-1965-4896-B885-D3CC2133C6C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915608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EFE3C25-BA40-4F7B-ACA8-D8FCB1FEE93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304800" y="76200"/>
            <a:ext cx="8458200" cy="1143000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altLang="en-US" sz="4000" dirty="0">
                <a:solidFill>
                  <a:schemeClr val="folHlink"/>
                </a:solidFill>
              </a:rPr>
              <a:t>Me </a:t>
            </a:r>
            <a:r>
              <a:rPr lang="en-US" altLang="en-US" sz="4000" dirty="0" err="1">
                <a:solidFill>
                  <a:schemeClr val="folHlink"/>
                </a:solidFill>
              </a:rPr>
              <a:t>llamo</a:t>
            </a:r>
            <a:r>
              <a:rPr lang="en-US" altLang="en-US" sz="4000" dirty="0">
                <a:solidFill>
                  <a:schemeClr val="folHlink"/>
                </a:solidFill>
              </a:rPr>
              <a:t>________ </a:t>
            </a:r>
            <a:r>
              <a:rPr lang="en-US" altLang="en-US" sz="4000" dirty="0" err="1">
                <a:solidFill>
                  <a:schemeClr val="folHlink"/>
                </a:solidFill>
              </a:rPr>
              <a:t>Clase</a:t>
            </a:r>
            <a:r>
              <a:rPr lang="en-US" altLang="en-US" sz="4000" dirty="0">
                <a:solidFill>
                  <a:schemeClr val="folHlink"/>
                </a:solidFill>
              </a:rPr>
              <a:t>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801</a:t>
            </a:r>
            <a:r>
              <a:rPr lang="en-US" altLang="en-US" sz="4000" dirty="0">
                <a:solidFill>
                  <a:schemeClr val="folHlink"/>
                </a:solidFill>
              </a:rPr>
              <a:t/>
            </a:r>
            <a:br>
              <a:rPr lang="en-US" altLang="en-US" sz="4000" dirty="0">
                <a:solidFill>
                  <a:schemeClr val="folHlink"/>
                </a:solidFill>
              </a:rPr>
            </a:br>
            <a:r>
              <a:rPr lang="en-US" altLang="en-US" sz="4000" dirty="0">
                <a:solidFill>
                  <a:schemeClr val="folHlink"/>
                </a:solidFill>
              </a:rPr>
              <a:t>La </a:t>
            </a:r>
            <a:r>
              <a:rPr lang="en-US" altLang="en-US" sz="4000" dirty="0" err="1">
                <a:solidFill>
                  <a:schemeClr val="folHlink"/>
                </a:solidFill>
              </a:rPr>
              <a:t>fecha</a:t>
            </a:r>
            <a:r>
              <a:rPr lang="en-US" altLang="en-US" sz="4000" dirty="0">
                <a:solidFill>
                  <a:schemeClr val="folHlink"/>
                </a:solidFill>
              </a:rPr>
              <a:t> </a:t>
            </a:r>
            <a:r>
              <a:rPr lang="en-US" altLang="en-US" sz="4000" dirty="0" err="1">
                <a:solidFill>
                  <a:schemeClr val="folHlink"/>
                </a:solidFill>
              </a:rPr>
              <a:t>es</a:t>
            </a:r>
            <a:r>
              <a:rPr lang="en-US" altLang="en-US" sz="4000" dirty="0">
                <a:solidFill>
                  <a:schemeClr val="folHlink"/>
                </a:solidFill>
              </a:rPr>
              <a:t> el 14 de </a:t>
            </a:r>
            <a:r>
              <a:rPr lang="en-US" altLang="en-US" sz="4000" dirty="0" err="1">
                <a:solidFill>
                  <a:schemeClr val="folHlink"/>
                </a:solidFill>
              </a:rPr>
              <a:t>marzo</a:t>
            </a:r>
            <a:r>
              <a:rPr lang="en-US" altLang="en-US" sz="4000" dirty="0">
                <a:solidFill>
                  <a:schemeClr val="folHlink"/>
                </a:solidFill>
              </a:rPr>
              <a:t> del 2014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0" y="1219200"/>
            <a:ext cx="9144000" cy="5562600"/>
          </a:xfrm>
        </p:spPr>
        <p:txBody>
          <a:bodyPr/>
          <a:lstStyle/>
          <a:p>
            <a:pPr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Propósito # </a:t>
            </a:r>
            <a:r>
              <a:rPr lang="es-ES_tradnl" altLang="en-US" dirty="0" smtClean="0">
                <a:solidFill>
                  <a:srgbClr val="FF0000"/>
                </a:solidFill>
              </a:rPr>
              <a:t>52: </a:t>
            </a:r>
            <a:r>
              <a:rPr lang="es-ES_tradnl" altLang="en-US" dirty="0"/>
              <a:t>¿Qué comes en un restaurante latino?</a:t>
            </a:r>
          </a:p>
          <a:p>
            <a:pPr>
              <a:buFontTx/>
              <a:buNone/>
            </a:pPr>
            <a:r>
              <a:rPr lang="es-ES_tradnl" altLang="en-US" dirty="0" smtClean="0">
                <a:solidFill>
                  <a:srgbClr val="FF0000"/>
                </a:solidFill>
              </a:rPr>
              <a:t>Actividad Inicial:  </a:t>
            </a:r>
            <a:r>
              <a:rPr lang="es-ES_tradnl" altLang="en-US" dirty="0" smtClean="0"/>
              <a:t>Copia </a:t>
            </a:r>
            <a:r>
              <a:rPr lang="es-ES_tradnl" altLang="en-US" dirty="0"/>
              <a:t>y responde:</a:t>
            </a:r>
          </a:p>
          <a:p>
            <a:pPr marL="514350" indent="-514350">
              <a:buFontTx/>
              <a:buAutoNum type="arabicPeriod"/>
            </a:pPr>
            <a:r>
              <a:rPr lang="es-ES_tradnl" altLang="en-US" dirty="0" smtClean="0"/>
              <a:t>¿Qué desayunas en la mañana?</a:t>
            </a:r>
          </a:p>
          <a:p>
            <a:pPr marL="514350" indent="-514350">
              <a:buFontTx/>
              <a:buAutoNum type="arabicPeriod"/>
            </a:pPr>
            <a:endParaRPr lang="es-ES_tradnl" altLang="en-US" dirty="0"/>
          </a:p>
          <a:p>
            <a:pPr>
              <a:buFontTx/>
              <a:buNone/>
            </a:pPr>
            <a:r>
              <a:rPr lang="es-ES_tradnl" altLang="en-US" dirty="0"/>
              <a:t>2. </a:t>
            </a:r>
            <a:r>
              <a:rPr lang="es-ES_tradnl" altLang="en-US" dirty="0" smtClean="0"/>
              <a:t>¿Qué bebes cuando tienes sed?</a:t>
            </a:r>
          </a:p>
          <a:p>
            <a:pPr>
              <a:buFontTx/>
              <a:buNone/>
            </a:pPr>
            <a:endParaRPr lang="es-ES_tradnl" altLang="en-US" dirty="0"/>
          </a:p>
          <a:p>
            <a:pPr>
              <a:buFontTx/>
              <a:buNone/>
            </a:pPr>
            <a:r>
              <a:rPr lang="es-ES_tradnl" altLang="en-US" dirty="0"/>
              <a:t>3. </a:t>
            </a:r>
            <a:r>
              <a:rPr lang="es-ES_tradnl" altLang="en-US" dirty="0" smtClean="0"/>
              <a:t>¿Cuál es tu postre favorito?</a:t>
            </a:r>
          </a:p>
          <a:p>
            <a:pPr>
              <a:buFontTx/>
              <a:buNone/>
            </a:pPr>
            <a:r>
              <a:rPr lang="es-ES_tradnl" altLang="en-US" dirty="0" smtClean="0"/>
              <a:t>4</a:t>
            </a:r>
            <a:r>
              <a:rPr lang="es-ES_tradnl" altLang="en-US" dirty="0"/>
              <a:t>. </a:t>
            </a:r>
            <a:r>
              <a:rPr lang="es-ES_tradnl" altLang="en-US" dirty="0" smtClean="0"/>
              <a:t>¿Te gusta comer pescado o pollo?  </a:t>
            </a:r>
            <a:endParaRPr lang="es-ES_tradnl" altLang="en-US" dirty="0"/>
          </a:p>
          <a:p>
            <a:endParaRPr lang="es-ES_tradnl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609600"/>
          </a:xfrm>
        </p:spPr>
        <p:txBody>
          <a:bodyPr/>
          <a:lstStyle/>
          <a:p>
            <a:r>
              <a:rPr lang="en-US" altLang="en-US" sz="4000" dirty="0" err="1" smtClean="0">
                <a:solidFill>
                  <a:srgbClr val="FF0000"/>
                </a:solidFill>
              </a:rPr>
              <a:t>Ejercicio</a:t>
            </a:r>
            <a:endParaRPr lang="en-US" altLang="en-US" sz="4000" dirty="0">
              <a:solidFill>
                <a:srgbClr val="FF0000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731837"/>
            <a:ext cx="8534400" cy="4525963"/>
          </a:xfrm>
        </p:spPr>
        <p:txBody>
          <a:bodyPr/>
          <a:lstStyle/>
          <a:p>
            <a:r>
              <a:rPr lang="en-US" altLang="en-US" sz="2800" dirty="0" smtClean="0"/>
              <a:t>Copy the chart; check off SI if the statement is correct. Check off NO if it’s not correct, then write the correct category.</a:t>
            </a:r>
            <a:endParaRPr lang="en-US" altLang="en-US" sz="2800" dirty="0"/>
          </a:p>
          <a:p>
            <a:pPr>
              <a:buFontTx/>
              <a:buNone/>
            </a:pPr>
            <a:endParaRPr lang="en-US" altLang="en-US" sz="2800" u="sng" dirty="0"/>
          </a:p>
        </p:txBody>
      </p:sp>
      <p:graphicFrame>
        <p:nvGraphicFramePr>
          <p:cNvPr id="6212" name="Group 68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491898025"/>
              </p:ext>
            </p:extLst>
          </p:nvPr>
        </p:nvGraphicFramePr>
        <p:xfrm>
          <a:off x="152400" y="2194560"/>
          <a:ext cx="8839200" cy="4663440"/>
        </p:xfrm>
        <a:graphic>
          <a:graphicData uri="http://schemas.openxmlformats.org/drawingml/2006/table">
            <a:tbl>
              <a:tblPr/>
              <a:tblGrid>
                <a:gridCol w="4343400"/>
                <a:gridCol w="609600"/>
                <a:gridCol w="685800"/>
                <a:gridCol w="3200400"/>
              </a:tblGrid>
              <a:tr h="4508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La categoría correcta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00"/>
                    </a:solidFill>
                  </a:tcPr>
                </a:tc>
              </a:tr>
              <a:tr h="4524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1. La naranja es una fruta.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</a:tr>
              <a:tr h="4508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2. El café es una bebida.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</a:tr>
              <a:tr h="4524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3. La leche es una comida.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</a:tr>
              <a:tr h="4508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4. El biftec es una carne.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</a:tr>
              <a:tr h="4524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5. La lechuga es una fruta.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</a:tr>
              <a:tr h="4508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6. El tocino es una carne.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</a:tr>
              <a:tr h="4524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7. El helado es un pescado.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</a:tr>
              <a:tr h="4508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8. La torta en un postre.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9583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endParaRPr lang="en-US" altLang="en-US" dirty="0"/>
          </a:p>
          <a:p>
            <a:endParaRPr lang="en-US" altLang="en-US" dirty="0"/>
          </a:p>
          <a:p>
            <a:endParaRPr lang="en-US" altLang="en-US" dirty="0"/>
          </a:p>
          <a:p>
            <a:pPr>
              <a:buFontTx/>
              <a:buNone/>
            </a:pPr>
            <a:r>
              <a:rPr lang="en-US" altLang="en-US" dirty="0"/>
              <a:t>WORKBOOK:</a:t>
            </a:r>
          </a:p>
          <a:p>
            <a:r>
              <a:rPr lang="en-US" altLang="en-US" dirty="0" err="1"/>
              <a:t>Completa</a:t>
            </a:r>
            <a:r>
              <a:rPr lang="en-US" altLang="en-US" dirty="0"/>
              <a:t> 4.5</a:t>
            </a:r>
          </a:p>
          <a:p>
            <a:endParaRPr lang="en-US" altLang="en-US" dirty="0"/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533400" y="16002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dirty="0" err="1">
                <a:solidFill>
                  <a:srgbClr val="FF0000"/>
                </a:solidFill>
              </a:rPr>
              <a:t>Tarea</a:t>
            </a:r>
            <a:r>
              <a:rPr lang="en-US" altLang="en-US" dirty="0">
                <a:solidFill>
                  <a:srgbClr val="FF0000"/>
                </a:solidFill>
              </a:rPr>
              <a:t> # </a:t>
            </a:r>
            <a:r>
              <a:rPr lang="en-US" altLang="en-US" dirty="0" smtClean="0">
                <a:solidFill>
                  <a:srgbClr val="FF0000"/>
                </a:solidFill>
              </a:rPr>
              <a:t>52</a:t>
            </a:r>
            <a:endParaRPr lang="en-US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269</TotalTime>
  <Words>163</Words>
  <Application>Microsoft Office PowerPoint</Application>
  <PresentationFormat>On-screen Show (4:3)</PresentationFormat>
  <Paragraphs>28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Default Design</vt:lpstr>
      <vt:lpstr>Me llamo________ Clase 801 La fecha es el 14 de marzo del 2014</vt:lpstr>
      <vt:lpstr>Ejercicio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llamo________ Clase 11 im La fecha es el 8 de marzo del 2011</dc:title>
  <dc:creator>Helen Zumaeta</dc:creator>
  <cp:lastModifiedBy>Helen Zumaeta</cp:lastModifiedBy>
  <cp:revision>11</cp:revision>
  <dcterms:created xsi:type="dcterms:W3CDTF">2011-03-07T20:43:57Z</dcterms:created>
  <dcterms:modified xsi:type="dcterms:W3CDTF">2014-03-14T19:26:17Z</dcterms:modified>
</cp:coreProperties>
</file>